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302" r:id="rId10"/>
    <p:sldId id="279" r:id="rId11"/>
    <p:sldId id="280" r:id="rId12"/>
    <p:sldId id="281" r:id="rId13"/>
    <p:sldId id="283" r:id="rId14"/>
    <p:sldId id="292" r:id="rId15"/>
    <p:sldId id="293" r:id="rId16"/>
    <p:sldId id="303" r:id="rId17"/>
    <p:sldId id="282" r:id="rId18"/>
    <p:sldId id="284" r:id="rId19"/>
    <p:sldId id="285" r:id="rId20"/>
    <p:sldId id="306" r:id="rId21"/>
    <p:sldId id="295" r:id="rId22"/>
    <p:sldId id="290" r:id="rId23"/>
    <p:sldId id="286" r:id="rId24"/>
    <p:sldId id="287" r:id="rId25"/>
    <p:sldId id="288" r:id="rId26"/>
    <p:sldId id="297" r:id="rId27"/>
    <p:sldId id="294" r:id="rId28"/>
    <p:sldId id="298" r:id="rId29"/>
    <p:sldId id="299" r:id="rId30"/>
    <p:sldId id="296" r:id="rId31"/>
    <p:sldId id="289" r:id="rId32"/>
    <p:sldId id="300" r:id="rId33"/>
    <p:sldId id="304" r:id="rId34"/>
    <p:sldId id="305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7" autoAdjust="0"/>
    <p:restoredTop sz="95956" autoAdjust="0"/>
  </p:normalViewPr>
  <p:slideViewPr>
    <p:cSldViewPr showGuides="1">
      <p:cViewPr varScale="1">
        <p:scale>
          <a:sx n="87" d="100"/>
          <a:sy n="87" d="100"/>
        </p:scale>
        <p:origin x="96" y="2094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12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16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Multi-physics: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can be integrated with other tools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Usability: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3B867EB1-9A8B-4BC2-BF80-CAC7B87FDC51}">
      <dgm:prSet phldrT="[Text]"/>
      <dgm:spPr>
        <a:xfrm rot="5400000">
          <a:off x="6292906" y="-2848527"/>
          <a:ext cx="1857457" cy="8291106"/>
        </a:xfr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8D57883-3350-417A-9508-C2393078BF8F}" type="parTrans" cxnId="{B1D62822-6DA5-427C-982E-964900A078CD}">
      <dgm:prSet/>
      <dgm:spPr/>
    </dgm:pt>
    <dgm:pt modelId="{AA8F482A-D712-436D-8AE0-B58C4F3A4E8C}" type="sibTrans" cxnId="{B1D62822-6DA5-427C-982E-964900A078CD}">
      <dgm:prSet/>
      <dgm:spPr/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B1D62822-6DA5-427C-982E-964900A078CD}" srcId="{46ECA137-CBFB-6E46-965C-00750D91FFEA}" destId="{3B867EB1-9A8B-4BC2-BF80-CAC7B87FDC51}" srcOrd="2" destOrd="0" parTransId="{08D57883-3350-417A-9508-C2393078BF8F}" sibTransId="{AA8F482A-D712-436D-8AE0-B58C4F3A4E8C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81EDDE94-F2CB-4339-A76F-D0C3E6D374EE}" type="presOf" srcId="{3B867EB1-9A8B-4BC2-BF80-CAC7B87FDC51}" destId="{68B99AAD-8AFA-684C-A739-3A00B1D15A7C}" srcOrd="0" destOrd="2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cells: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33809" custLinFactNeighborX="-1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Multi-physics: </a:t>
          </a:r>
          <a:r>
            <a:rPr lang="en-US" sz="2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can be integrated with other tools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Usability:</a:t>
          </a:r>
          <a:r>
            <a:rPr lang="en-U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1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</a:t>
          </a:r>
          <a:r>
            <a:rPr lang="en-US" sz="21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cells:</a:t>
          </a:r>
          <a:r>
            <a:rPr lang="en-US" sz="21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054751" y="-912528"/>
          <a:ext cx="218226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sp:txBody>
      <dsp:txXfrm rot="-5400000">
        <a:off x="2839086" y="2409666"/>
        <a:ext cx="8507063" cy="196920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="" xmlns:a16="http://schemas.microsoft.com/office/drawing/2014/main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Copyright© 2018.CitiXsys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9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6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79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=""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=""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=""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=""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="" xmlns:a16="http://schemas.microsoft.com/office/drawing/2014/main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=""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=""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5951621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B3ABCB6-91C1-B54F-A580-85161DE78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013"/>
            <a:ext cx="12192000" cy="2333523"/>
          </a:xfrm>
          <a:prstGeom prst="rect">
            <a:avLst/>
          </a:prstGeom>
        </p:spPr>
      </p:pic>
      <p:pic>
        <p:nvPicPr>
          <p:cNvPr id="15" name="Grafik 12">
            <a:extLst>
              <a:ext uri="{FF2B5EF4-FFF2-40B4-BE49-F238E27FC236}">
                <a16:creationId xmlns="" xmlns:a16="http://schemas.microsoft.com/office/drawing/2014/main" id="{BBF4E209-2C23-B048-B455-E67FD5A77F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82" y="6159981"/>
            <a:ext cx="1881980" cy="548854"/>
          </a:xfrm>
          <a:prstGeom prst="rect">
            <a:avLst/>
          </a:prstGeom>
        </p:spPr>
      </p:pic>
      <p:pic>
        <p:nvPicPr>
          <p:cNvPr id="17" name="Imagen 5">
            <a:extLst>
              <a:ext uri="{FF2B5EF4-FFF2-40B4-BE49-F238E27FC236}">
                <a16:creationId xmlns="" xmlns:a16="http://schemas.microsoft.com/office/drawing/2014/main" id="{89A9F60E-FB4C-0544-AFB5-5A8C090FDF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8" y="5716414"/>
            <a:ext cx="1478150" cy="11069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C5845F3-40B5-084F-A44F-112F2E383C6A}"/>
              </a:ext>
            </a:extLst>
          </p:cNvPr>
          <p:cNvSpPr/>
          <p:nvPr userDrawn="1"/>
        </p:nvSpPr>
        <p:spPr>
          <a:xfrm>
            <a:off x="9437638" y="6225137"/>
            <a:ext cx="1802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Trebuchet MS"/>
                <a:cs typeface="Trebuchet MS"/>
              </a:rPr>
              <a:t>Co-funded by </a:t>
            </a:r>
            <a:br>
              <a:rPr lang="en-GB" sz="1000" dirty="0">
                <a:latin typeface="Trebuchet MS"/>
                <a:cs typeface="Trebuchet MS"/>
              </a:rPr>
            </a:br>
            <a:r>
              <a:rPr lang="en-GB" sz="1000" dirty="0">
                <a:latin typeface="Trebuchet MS"/>
                <a:cs typeface="Trebuchet MS"/>
              </a:rPr>
              <a:t>the European Union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6952A0B5-5FF6-F04C-9D07-EBFE17D522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8939" y="6038228"/>
            <a:ext cx="829044" cy="5526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15C0B5D-FC5E-E84C-A825-64134CFF33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08368" y="6021288"/>
            <a:ext cx="569635" cy="569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C1E67B5A-821D-AA49-9909-F7E1663C5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97" t="23215" r="1296" b="42666"/>
          <a:stretch/>
        </p:blipFill>
        <p:spPr>
          <a:xfrm>
            <a:off x="-1" y="5742191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=""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=""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=""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=""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=""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=""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=""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34" y="6410967"/>
            <a:ext cx="1379832" cy="40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0EA4256-D1D5-8943-8E8F-D7647F2FE61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7" y="6459515"/>
            <a:ext cx="1593351" cy="305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5003CC-E79F-044F-B2AC-DAAC91022C8A}"/>
              </a:ext>
            </a:extLst>
          </p:cNvPr>
          <p:cNvSpPr/>
          <p:nvPr userDrawn="1"/>
        </p:nvSpPr>
        <p:spPr>
          <a:xfrm>
            <a:off x="4373417" y="6412116"/>
            <a:ext cx="3445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sz="1000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HPAC Platform Training | 11-12 Dec 2018 | Barcelona 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Alexander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Peyser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, Anne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Küsters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F776212-BCD0-9740-A4AB-DB7768BD3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597" t="23215" r="1296" b="42666"/>
          <a:stretch/>
        </p:blipFill>
        <p:spPr>
          <a:xfrm>
            <a:off x="-1" y="6309320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emf"/><Relationship Id="rId1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17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emf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3.emf"/><Relationship Id="rId10" Type="http://schemas.openxmlformats.org/officeDocument/2006/relationships/image" Target="../media/image28.emf"/><Relationship Id="rId19" Type="http://schemas.openxmlformats.org/officeDocument/2006/relationships/image" Target="../media/image37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7" y="5013176"/>
            <a:ext cx="10728325" cy="360000"/>
          </a:xfrm>
        </p:spPr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noProof="0" dirty="0"/>
              <a:t>A morphologically-detailed </a:t>
            </a:r>
            <a:r>
              <a:rPr lang="en-US" sz="2000" noProof="0" dirty="0" smtClean="0"/>
              <a:t>neuronal </a:t>
            </a:r>
            <a:r>
              <a:rPr lang="en-US" sz="2000" noProof="0" dirty="0"/>
              <a:t>network simulation library </a:t>
            </a:r>
            <a:br>
              <a:rPr lang="en-US" sz="2000" noProof="0" dirty="0"/>
            </a:br>
            <a:r>
              <a:rPr lang="en-US" sz="2000" noProof="0" dirty="0"/>
              <a:t>for contemporary high performance computing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 smtClean="0"/>
              <a:t>Neurons:</a:t>
            </a:r>
            <a:r>
              <a:rPr lang="en-US" noProof="0" dirty="0" smtClean="0"/>
              <a:t> </a:t>
            </a:r>
            <a:r>
              <a:rPr lang="en-US" noProof="0" dirty="0"/>
              <a:t>approximated by </a:t>
            </a:r>
            <a:r>
              <a:rPr lang="en-US" noProof="0" dirty="0" smtClean="0"/>
              <a:t>axonal </a:t>
            </a:r>
            <a:r>
              <a:rPr lang="en-US" noProof="0" dirty="0"/>
              <a:t>delay, synaptic functions and a set of cables </a:t>
            </a:r>
            <a:r>
              <a:rPr lang="en-US" noProof="0" dirty="0" smtClean="0"/>
              <a:t>(for dendrites + soma) 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 smtClean="0"/>
              <a:t>Cables:</a:t>
            </a:r>
            <a:r>
              <a:rPr lang="en-US" noProof="0" dirty="0" smtClean="0"/>
              <a:t> </a:t>
            </a:r>
            <a:r>
              <a:rPr lang="en-US" noProof="0" dirty="0"/>
              <a:t>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 smtClean="0"/>
              <a:t>Neurons represented as sparse</a:t>
            </a:r>
            <a:r>
              <a:rPr lang="en-US" noProof="0" dirty="0"/>
              <a:t>, close-to-band </a:t>
            </a:r>
            <a:r>
              <a:rPr lang="en-US" noProof="0" dirty="0" smtClean="0"/>
              <a:t>matrices </a:t>
            </a:r>
            <a:r>
              <a:rPr lang="en-US" noProof="0" dirty="0"/>
              <a:t>to be solved </a:t>
            </a:r>
            <a:r>
              <a:rPr lang="en-US" noProof="0" dirty="0" smtClean="0"/>
              <a:t>(</a:t>
            </a:r>
            <a:r>
              <a:rPr lang="en-US" noProof="0" dirty="0"/>
              <a:t>e.g. by Hines solver) against known current states </a:t>
            </a:r>
            <a:r>
              <a:rPr lang="en-US" noProof="0" dirty="0" smtClean="0"/>
              <a:t>due </a:t>
            </a:r>
            <a:r>
              <a:rPr lang="en-US" noProof="0" dirty="0"/>
              <a:t>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F207EDE-FEB5-C445-83CE-9BC556F25F02}"/>
              </a:ext>
            </a:extLst>
          </p:cNvPr>
          <p:cNvSpPr/>
          <p:nvPr/>
        </p:nvSpPr>
        <p:spPr>
          <a:xfrm>
            <a:off x="8198140" y="5589240"/>
            <a:ext cx="37305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Source: Koch,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Methods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in Neuronal Modeling: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From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Ions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Networks</a:t>
            </a:r>
            <a:endParaRPr lang="de-DE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8077238-F23A-1244-B70C-82AA7A90F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0E4E494A-1DA7-DF4A-9F9A-4D7E73D2E98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8C27D74-3026-C446-8ABA-15E458F0EC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</a:t>
            </a:r>
            <a:r>
              <a:rPr lang="en-US" noProof="0" dirty="0" smtClean="0"/>
              <a:t>consuming parts </a:t>
            </a:r>
            <a:r>
              <a:rPr lang="en-US" noProof="0" dirty="0"/>
              <a:t>on </a:t>
            </a:r>
            <a:r>
              <a:rPr lang="en-US" noProof="0" dirty="0" smtClean="0"/>
              <a:t>a CPU </a:t>
            </a:r>
            <a:r>
              <a:rPr lang="en-US" noProof="0" dirty="0"/>
              <a:t>are updating currents and integrating gating variables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B013A3C-5967-8B4E-AF6B-FD9E4A018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 smtClean="0"/>
              <a:t>A “</a:t>
            </a:r>
            <a:r>
              <a:rPr lang="en-US" noProof="0" dirty="0" err="1" smtClean="0"/>
              <a:t>ce</a:t>
            </a:r>
            <a:r>
              <a:rPr lang="en-US" dirty="0" err="1" smtClean="0"/>
              <a:t>ll</a:t>
            </a:r>
            <a:r>
              <a:rPr lang="en-US" dirty="0" smtClean="0"/>
              <a:t>”</a:t>
            </a:r>
            <a:r>
              <a:rPr lang="en-US" noProof="0" dirty="0" smtClean="0"/>
              <a:t> </a:t>
            </a:r>
            <a:r>
              <a:rPr lang="en-US" b="1" noProof="0" dirty="0"/>
              <a:t>represents</a:t>
            </a:r>
            <a:r>
              <a:rPr lang="en-US" noProof="0" dirty="0"/>
              <a:t> </a:t>
            </a:r>
            <a:r>
              <a:rPr lang="en-US" b="1" dirty="0" smtClean="0"/>
              <a:t>the </a:t>
            </a:r>
            <a:r>
              <a:rPr lang="en-US" b="1" noProof="0" dirty="0" smtClean="0"/>
              <a:t>smallest </a:t>
            </a:r>
            <a:r>
              <a:rPr lang="en-US" b="1" noProof="0" dirty="0"/>
              <a:t>model </a:t>
            </a:r>
            <a:r>
              <a:rPr lang="en-US" noProof="0" dirty="0"/>
              <a:t>to be simulated </a:t>
            </a:r>
          </a:p>
          <a:p>
            <a:r>
              <a:rPr lang="en-US" noProof="0" dirty="0" smtClean="0"/>
              <a:t>A “cell” </a:t>
            </a:r>
            <a:r>
              <a:rPr lang="en-US" noProof="0" dirty="0"/>
              <a:t>forms </a:t>
            </a:r>
            <a:r>
              <a:rPr lang="en-US" noProof="0" dirty="0" smtClean="0"/>
              <a:t>the </a:t>
            </a:r>
            <a:r>
              <a:rPr lang="en-US" b="1" noProof="0" dirty="0" smtClean="0"/>
              <a:t>smallest </a:t>
            </a:r>
            <a:r>
              <a:rPr lang="en-US" b="1" noProof="0" dirty="0"/>
              <a:t>unit of work </a:t>
            </a:r>
            <a:r>
              <a:rPr lang="en-US" noProof="0" dirty="0"/>
              <a:t>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</a:t>
            </a:r>
            <a:r>
              <a:rPr lang="en-US" b="1" noProof="0" dirty="0"/>
              <a:t>leaky integrate-and-fire</a:t>
            </a:r>
            <a:r>
              <a:rPr lang="en-US" noProof="0" dirty="0"/>
              <a:t> cells</a:t>
            </a:r>
          </a:p>
          <a:p>
            <a:pPr lvl="1"/>
            <a:r>
              <a:rPr lang="en-US" b="1" noProof="0" dirty="0"/>
              <a:t>Artificial spike </a:t>
            </a:r>
            <a:r>
              <a:rPr lang="en-US" noProof="0" dirty="0"/>
              <a:t>sources</a:t>
            </a:r>
          </a:p>
          <a:p>
            <a:pPr lvl="1"/>
            <a:r>
              <a:rPr lang="en-US" b="1" noProof="0" dirty="0"/>
              <a:t>Multi-compartment</a:t>
            </a:r>
            <a:r>
              <a:rPr lang="en-US" noProof="0" dirty="0"/>
              <a:t>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Recipes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“recipe” </a:t>
            </a:r>
            <a:r>
              <a:rPr lang="en-US" b="1" dirty="0"/>
              <a:t>describes models </a:t>
            </a:r>
            <a:r>
              <a:rPr lang="en-US" dirty="0"/>
              <a:t>in </a:t>
            </a:r>
            <a:r>
              <a:rPr lang="en-US" dirty="0" smtClean="0"/>
              <a:t>a cell-oriented </a:t>
            </a:r>
            <a:r>
              <a:rPr lang="en-US" dirty="0"/>
              <a:t>manner and supplies methods to </a:t>
            </a:r>
          </a:p>
          <a:p>
            <a:pPr lvl="1"/>
            <a:r>
              <a:rPr lang="en-US" dirty="0"/>
              <a:t>Map </a:t>
            </a:r>
            <a:r>
              <a:rPr lang="en-US" b="1" dirty="0"/>
              <a:t>global cell identifier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/>
              <a:t> to cell type</a:t>
            </a:r>
          </a:p>
          <a:p>
            <a:pPr lvl="1"/>
            <a:r>
              <a:rPr lang="en-US" dirty="0" smtClean="0"/>
              <a:t>Describe cells</a:t>
            </a:r>
            <a:endParaRPr lang="en-US" b="1" dirty="0"/>
          </a:p>
          <a:p>
            <a:pPr lvl="1"/>
            <a:r>
              <a:rPr lang="en-US" dirty="0"/>
              <a:t>List </a:t>
            </a:r>
            <a:r>
              <a:rPr lang="en-US" dirty="0" smtClean="0"/>
              <a:t>all </a:t>
            </a:r>
            <a:r>
              <a:rPr lang="en-US" b="1" dirty="0"/>
              <a:t>connections</a:t>
            </a:r>
            <a:r>
              <a:rPr lang="en-US" dirty="0"/>
              <a:t> from other cells that terminate on </a:t>
            </a:r>
            <a:r>
              <a:rPr lang="en-US" dirty="0" smtClean="0"/>
              <a:t>a cell</a:t>
            </a:r>
            <a:endParaRPr lang="en-US" dirty="0"/>
          </a:p>
          <a:p>
            <a:r>
              <a:rPr lang="en-US" dirty="0" smtClean="0"/>
              <a:t>Advantage: parallel </a:t>
            </a:r>
            <a:r>
              <a:rPr lang="en-US" b="1" dirty="0"/>
              <a:t>instantiation</a:t>
            </a:r>
            <a:r>
              <a:rPr lang="en-US" dirty="0"/>
              <a:t> of cell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Cell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Mechanisms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“cell group” </a:t>
            </a:r>
            <a:r>
              <a:rPr lang="en-US" dirty="0"/>
              <a:t>represents </a:t>
            </a:r>
            <a:r>
              <a:rPr lang="en-US" dirty="0" smtClean="0"/>
              <a:t>a </a:t>
            </a:r>
            <a:r>
              <a:rPr lang="en-US" b="1" dirty="0" smtClean="0"/>
              <a:t>collection </a:t>
            </a:r>
            <a:r>
              <a:rPr lang="en-US" b="1" dirty="0"/>
              <a:t>of cells of </a:t>
            </a:r>
            <a:r>
              <a:rPr lang="en-US" b="1" dirty="0" smtClean="0"/>
              <a:t>the same </a:t>
            </a:r>
            <a:r>
              <a:rPr lang="en-US" b="1" dirty="0"/>
              <a:t>type</a:t>
            </a:r>
            <a:r>
              <a:rPr lang="en-US" dirty="0"/>
              <a:t> together with implementation of their simulation</a:t>
            </a:r>
          </a:p>
          <a:p>
            <a:r>
              <a:rPr lang="en-US" b="1" dirty="0"/>
              <a:t>Partitioning</a:t>
            </a:r>
            <a:r>
              <a:rPr lang="en-US" dirty="0"/>
              <a:t> into cell groups provided by decomposition</a:t>
            </a:r>
          </a:p>
          <a:p>
            <a:r>
              <a:rPr lang="en-US" dirty="0" smtClean="0"/>
              <a:t>A “simulation” </a:t>
            </a:r>
            <a:r>
              <a:rPr lang="en-US" dirty="0"/>
              <a:t>manages </a:t>
            </a:r>
            <a:r>
              <a:rPr lang="en-US" b="1" dirty="0"/>
              <a:t>instantiation</a:t>
            </a:r>
            <a:r>
              <a:rPr lang="en-US" dirty="0"/>
              <a:t> of model and </a:t>
            </a:r>
            <a:r>
              <a:rPr lang="en-US" b="1" dirty="0"/>
              <a:t>scheduling</a:t>
            </a:r>
            <a:r>
              <a:rPr lang="en-US" dirty="0"/>
              <a:t> of spike exchange as well as </a:t>
            </a:r>
            <a:r>
              <a:rPr lang="en-US" b="1" dirty="0"/>
              <a:t>integration</a:t>
            </a:r>
            <a:r>
              <a:rPr lang="en-US" dirty="0"/>
              <a:t> for each cell group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recipe, mechanisms are specifications of </a:t>
            </a:r>
            <a:r>
              <a:rPr lang="en-US" b="1" dirty="0"/>
              <a:t>ion channel </a:t>
            </a:r>
            <a:r>
              <a:rPr lang="en-US" dirty="0"/>
              <a:t>and </a:t>
            </a:r>
            <a:r>
              <a:rPr lang="en-US" b="1" dirty="0"/>
              <a:t>synapse dynamics</a:t>
            </a:r>
          </a:p>
          <a:p>
            <a:r>
              <a:rPr lang="en-US" dirty="0" smtClean="0"/>
              <a:t>Implementations </a:t>
            </a:r>
            <a:r>
              <a:rPr lang="en-US" dirty="0"/>
              <a:t>of </a:t>
            </a:r>
            <a:r>
              <a:rPr lang="en-US" dirty="0" smtClean="0"/>
              <a:t>mechanisms:</a:t>
            </a:r>
            <a:endParaRPr lang="en-US" dirty="0"/>
          </a:p>
          <a:p>
            <a:pPr lvl="1"/>
            <a:r>
              <a:rPr lang="en-US" dirty="0"/>
              <a:t>Hand-coded for CPU/ GPU execution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or</a:t>
            </a:r>
            <a:endParaRPr lang="en-US" dirty="0"/>
          </a:p>
          <a:p>
            <a:pPr lvl="1"/>
            <a:r>
              <a:rPr lang="en-US" dirty="0"/>
              <a:t>A translator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en-US" dirty="0"/>
              <a:t>) is used to compile a subset of NEURONs mechanism specification language NMODL to architecture-optimized vectorized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en-US" dirty="0"/>
              <a:t>or CUDA source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E3D8E75-07DF-B94B-A879-83B9B0A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Arbor models:</a:t>
            </a:r>
          </a:p>
          <a:p>
            <a:pPr lvl="1"/>
            <a:r>
              <a:rPr lang="en-US" dirty="0" err="1" smtClean="0"/>
              <a:t>Multicompartment</a:t>
            </a:r>
            <a:r>
              <a:rPr lang="en-US" dirty="0" smtClean="0"/>
              <a:t> neurons using a cable model transformed into a sparse matrix</a:t>
            </a:r>
          </a:p>
          <a:p>
            <a:pPr lvl="1"/>
            <a:r>
              <a:rPr lang="en-US" dirty="0" smtClean="0"/>
              <a:t>Neurons characterized by axonal delays, synaptic functions and cables connected in a tree</a:t>
            </a:r>
          </a:p>
          <a:p>
            <a:pPr lvl="1"/>
            <a:r>
              <a:rPr lang="en-US" dirty="0" smtClean="0"/>
              <a:t>Spike exchanges are global across computer nodes, functionally concatenating matrices</a:t>
            </a:r>
            <a:endParaRPr lang="en-US" dirty="0"/>
          </a:p>
          <a:p>
            <a:r>
              <a:rPr lang="en-US" dirty="0" smtClean="0"/>
              <a:t>Numerical solutions are discretized in time and space, and channel states are discretized ODEs</a:t>
            </a:r>
          </a:p>
          <a:p>
            <a:r>
              <a:rPr lang="en-US" dirty="0" smtClean="0"/>
              <a:t>Accelerator (GPU) optimization is focused on updating currents and integrating gating variables</a:t>
            </a:r>
          </a:p>
          <a:p>
            <a:r>
              <a:rPr lang="en-US" dirty="0" smtClean="0"/>
              <a:t>Models are composed of:</a:t>
            </a:r>
          </a:p>
          <a:p>
            <a:pPr lvl="1"/>
            <a:r>
              <a:rPr lang="en-US" dirty="0" smtClean="0"/>
              <a:t>Cells representing the small unit of computation (LIF, Artificial sources, </a:t>
            </a:r>
            <a:r>
              <a:rPr lang="en-US" dirty="0" err="1" smtClean="0"/>
              <a:t>Multicompartment</a:t>
            </a:r>
            <a:r>
              <a:rPr lang="en-US" dirty="0" smtClean="0"/>
              <a:t> cells)</a:t>
            </a:r>
          </a:p>
          <a:p>
            <a:pPr lvl="1"/>
            <a:r>
              <a:rPr lang="en-US" dirty="0" smtClean="0"/>
              <a:t>Recipes representing a parallelizable set of neuron construction and connections</a:t>
            </a:r>
          </a:p>
          <a:p>
            <a:pPr lvl="1"/>
            <a:r>
              <a:rPr lang="en-US" dirty="0" smtClean="0"/>
              <a:t>Cell groups computed together on the GPU or CPU</a:t>
            </a:r>
          </a:p>
          <a:p>
            <a:pPr lvl="1"/>
            <a:r>
              <a:rPr lang="en-US" dirty="0" smtClean="0"/>
              <a:t>Mechanism representing ion channel and synapse dynamics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4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</a:t>
            </a:r>
            <a:r>
              <a:rPr lang="en-US" noProof="0" dirty="0" smtClean="0"/>
              <a:t>a minimum </a:t>
            </a:r>
            <a:r>
              <a:rPr lang="en-US" noProof="0" dirty="0"/>
              <a:t>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</a:t>
            </a:r>
            <a:r>
              <a:rPr lang="en-US" noProof="0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Reason: latency hiding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</a:t>
            </a:r>
            <a:r>
              <a:rPr lang="en-US" noProof="0" dirty="0" smtClean="0"/>
              <a:t>a minimum </a:t>
            </a:r>
            <a:r>
              <a:rPr lang="en-US" noProof="0" dirty="0"/>
              <a:t>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779" y="1618517"/>
            <a:ext cx="4445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793EC12-CE96-5B4D-A61F-E948249311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</a:t>
            </a:r>
            <a:r>
              <a:rPr lang="en-US" noProof="0" dirty="0" smtClean="0"/>
              <a:t>the </a:t>
            </a:r>
            <a:r>
              <a:rPr lang="en-US" b="1" noProof="0" dirty="0" smtClean="0"/>
              <a:t>internal </a:t>
            </a:r>
            <a:r>
              <a:rPr lang="en-US" b="1" noProof="0" dirty="0"/>
              <a:t>API</a:t>
            </a:r>
            <a:r>
              <a:rPr lang="en-US" noProof="0" dirty="0"/>
              <a:t>.</a:t>
            </a:r>
          </a:p>
          <a:p>
            <a:pPr marL="285750" indent="-285750"/>
            <a:r>
              <a:rPr lang="en-US" noProof="0" dirty="0"/>
              <a:t>Models are described in </a:t>
            </a:r>
            <a:r>
              <a:rPr lang="en-US" b="1" noProof="0" dirty="0"/>
              <a:t>NMODL</a:t>
            </a:r>
            <a:r>
              <a:rPr lang="en-US" noProof="0" dirty="0"/>
              <a:t>, a DSL used for the NEURON simulator.</a:t>
            </a:r>
          </a:p>
          <a:p>
            <a:pPr marL="285750" indent="-285750"/>
            <a:r>
              <a:rPr lang="en-US" b="1" noProof="0" dirty="0"/>
              <a:t>Python interface </a:t>
            </a:r>
            <a:r>
              <a:rPr lang="en-US" noProof="0" dirty="0"/>
              <a:t>for building </a:t>
            </a:r>
            <a:r>
              <a:rPr lang="en-US" noProof="0" dirty="0" smtClean="0"/>
              <a:t>networks is </a:t>
            </a:r>
            <a:r>
              <a:rPr lang="en-US" noProof="0" dirty="0"/>
              <a:t>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7675D5B-9A0A-8046-8674-C2726160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</a:t>
            </a:r>
            <a:r>
              <a:rPr lang="en-US" b="1" noProof="0" dirty="0"/>
              <a:t>computational backends </a:t>
            </a:r>
            <a:r>
              <a:rPr lang="en-US" noProof="0" dirty="0"/>
              <a:t>for channel and synapse state evolution.</a:t>
            </a:r>
          </a:p>
          <a:p>
            <a:pPr marL="285750" indent="-285750"/>
            <a:r>
              <a:rPr lang="en-US" noProof="0" dirty="0"/>
              <a:t>CPU-hosted </a:t>
            </a:r>
            <a:r>
              <a:rPr lang="en-US" b="1" noProof="0" dirty="0"/>
              <a:t>finite volume</a:t>
            </a:r>
            <a:r>
              <a:rPr lang="en-US" noProof="0" dirty="0"/>
              <a:t>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A19A1A9-46CB-AB46-ABDF-FA3B288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Spikes are exchanged at ½ the minimal spike propagation delay to overlap computation and communication</a:t>
            </a:r>
          </a:p>
          <a:p>
            <a:r>
              <a:rPr lang="en-US" dirty="0" smtClean="0"/>
              <a:t>Internal API uncouples model description, execution, spike exchange and cell simulation</a:t>
            </a:r>
          </a:p>
          <a:p>
            <a:r>
              <a:rPr lang="en-US" dirty="0" smtClean="0"/>
              <a:t>Computational work is hidden in pluggable </a:t>
            </a:r>
            <a:r>
              <a:rPr lang="en-US" dirty="0" err="1" smtClean="0"/>
              <a:t>backends</a:t>
            </a:r>
            <a:r>
              <a:rPr lang="en-US" dirty="0" smtClean="0"/>
              <a:t>, allowing automatic generation for different architectures</a:t>
            </a:r>
          </a:p>
          <a:p>
            <a:r>
              <a:rPr lang="en-US" dirty="0" smtClean="0"/>
              <a:t>Python interface is under development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9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noProof="0" dirty="0">
                <a:solidFill>
                  <a:schemeClr val="accent1"/>
                </a:solidFill>
              </a:rPr>
              <a:t/>
            </a: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b="1" noProof="0" dirty="0">
                <a:solidFill>
                  <a:schemeClr val="accent1"/>
                </a:solidFill>
              </a:rPr>
              <a:t/>
            </a: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</a:t>
            </a:r>
            <a:r>
              <a:rPr lang="en-US" dirty="0" smtClean="0"/>
              <a:t>per</a:t>
            </a:r>
            <a:r>
              <a:rPr lang="en-US" noProof="0" dirty="0" smtClean="0"/>
              <a:t> </a:t>
            </a:r>
            <a:r>
              <a:rPr lang="en-US" noProof="0" dirty="0"/>
              <a:t>single core</a:t>
            </a:r>
            <a:br>
              <a:rPr lang="en-US" noProof="0" dirty="0"/>
            </a:br>
            <a:r>
              <a:rPr lang="en-US" noProof="0" dirty="0"/>
              <a:t>			1000 cells </a:t>
            </a:r>
            <a:r>
              <a:rPr lang="en-US" dirty="0" smtClean="0"/>
              <a:t>per</a:t>
            </a:r>
            <a:r>
              <a:rPr lang="en-US" noProof="0" dirty="0" smtClean="0"/>
              <a:t> </a:t>
            </a:r>
            <a:r>
              <a:rPr lang="en-US" noProof="0" dirty="0"/>
              <a:t>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</a:t>
            </a:r>
            <a:r>
              <a:rPr lang="en-US" b="1" noProof="0" dirty="0"/>
              <a:t>data-pattern optimized loads and stores</a:t>
            </a:r>
            <a:r>
              <a:rPr lang="en-US" noProof="0" dirty="0"/>
              <a:t>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 smtClean="0"/>
              <a:t>Less improvement </a:t>
            </a:r>
            <a:r>
              <a:rPr lang="en-US" noProof="0" dirty="0"/>
              <a:t>for Broadwell due to </a:t>
            </a:r>
            <a:r>
              <a:rPr lang="en-US" b="1" noProof="0" dirty="0"/>
              <a:t>poor performance of vectorized division</a:t>
            </a:r>
            <a:r>
              <a:rPr lang="en-US" noProof="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</a:t>
            </a:r>
            <a:r>
              <a:rPr lang="en-US" noProof="0" dirty="0" smtClean="0"/>
              <a:t>compiler’s </a:t>
            </a:r>
            <a:r>
              <a:rPr lang="en-US" noProof="0" dirty="0"/>
              <a:t>auto-vectorization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EE97550-875E-134E-BECD-23ABA02A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</a:t>
            </a:r>
            <a:r>
              <a:rPr lang="en-US" noProof="0" dirty="0" smtClean="0"/>
              <a:t>a spike </a:t>
            </a:r>
            <a:r>
              <a:rPr lang="en-US" noProof="0" dirty="0"/>
              <a:t>detector on </a:t>
            </a:r>
            <a:r>
              <a:rPr lang="en-US" noProof="0" dirty="0" smtClean="0"/>
              <a:t>the preceding </a:t>
            </a:r>
            <a:r>
              <a:rPr lang="en-US" noProof="0" dirty="0"/>
              <a:t>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796614F-FFA2-324A-8455-894B203D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</a:t>
            </a:r>
            <a:r>
              <a:rPr lang="en-US" b="1" noProof="0" dirty="0"/>
              <a:t>fewer cells take less time </a:t>
            </a:r>
            <a:r>
              <a:rPr lang="en-US" noProof="0" dirty="0"/>
              <a:t>to execute</a:t>
            </a:r>
          </a:p>
          <a:p>
            <a:pPr lvl="1"/>
            <a:r>
              <a:rPr lang="en-US" noProof="0" dirty="0"/>
              <a:t>Scaling is </a:t>
            </a:r>
            <a:r>
              <a:rPr lang="en-US" b="1" noProof="0" dirty="0"/>
              <a:t>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</a:t>
            </a:r>
            <a:r>
              <a:rPr lang="en-US" b="1" noProof="0" dirty="0"/>
              <a:t>under-utilized</a:t>
            </a:r>
          </a:p>
          <a:p>
            <a:pPr lvl="1"/>
            <a:r>
              <a:rPr lang="en-US" b="1" noProof="0" dirty="0"/>
              <a:t>GPU catches up </a:t>
            </a:r>
            <a:r>
              <a:rPr lang="en-US" noProof="0" dirty="0"/>
              <a:t>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8FCCAD6-248D-4740-8067-9EF83438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</a:t>
            </a:r>
            <a:r>
              <a:rPr lang="en-US" b="1" noProof="0" dirty="0"/>
              <a:t>memory efficient </a:t>
            </a:r>
            <a:r>
              <a:rPr lang="en-US" noProof="0" dirty="0"/>
              <a:t>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</a:t>
            </a:r>
            <a:r>
              <a:rPr lang="en-US" b="1" noProof="0" dirty="0"/>
              <a:t>faster for all model sizes </a:t>
            </a:r>
            <a:r>
              <a:rPr lang="en-US" noProof="0" dirty="0"/>
              <a:t>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150EB1B-02D3-654E-8B76-1FB0055D75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8F892F1-4E02-1D40-94C0-C08CFE2A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b="1" noProof="0" dirty="0"/>
              <a:t>multicore and GPU are equivalent 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</a:t>
            </a:r>
            <a:r>
              <a:rPr lang="en-US" noProof="0" dirty="0" smtClean="0"/>
              <a:t>4k </a:t>
            </a:r>
            <a:r>
              <a:rPr lang="en-US" noProof="0" dirty="0"/>
              <a:t>cells </a:t>
            </a:r>
            <a:r>
              <a:rPr lang="en-US" b="1" noProof="0" dirty="0"/>
              <a:t>multicore is faster</a:t>
            </a:r>
          </a:p>
          <a:p>
            <a:r>
              <a:rPr lang="en-US" noProof="0" dirty="0"/>
              <a:t> A KNL node is uniformly slower than multicore, using </a:t>
            </a:r>
            <a:r>
              <a:rPr lang="en-US" b="1" noProof="0" dirty="0"/>
              <a:t>1.4x more time</a:t>
            </a:r>
          </a:p>
          <a:p>
            <a:r>
              <a:rPr lang="en-US" noProof="0" dirty="0"/>
              <a:t>Still, Arbor can be </a:t>
            </a:r>
            <a:r>
              <a:rPr lang="en-US" b="1" noProof="0" dirty="0"/>
              <a:t>used effectively </a:t>
            </a:r>
            <a:r>
              <a:rPr lang="en-US" noProof="0" dirty="0"/>
              <a:t>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A29771D-94CB-4243-A8B2-CA1B866B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b="1" noProof="0" dirty="0"/>
              <a:t>Resource utilization is effective </a:t>
            </a:r>
            <a:r>
              <a:rPr lang="en-US" noProof="0" dirty="0"/>
              <a:t>where strong scaling efficiency is good</a:t>
            </a:r>
          </a:p>
          <a:p>
            <a:r>
              <a:rPr lang="en-US" b="1" noProof="0" dirty="0"/>
              <a:t>Efficiency decreases </a:t>
            </a:r>
            <a:r>
              <a:rPr lang="en-US" noProof="0" dirty="0"/>
              <a:t>as the number of nodes increases</a:t>
            </a:r>
          </a:p>
          <a:p>
            <a:r>
              <a:rPr lang="en-US" noProof="0" dirty="0"/>
              <a:t>Only the multicore system scales with </a:t>
            </a:r>
            <a:r>
              <a:rPr lang="en-US" b="1" noProof="0" dirty="0"/>
              <a:t>90% efficiency</a:t>
            </a:r>
            <a:r>
              <a:rPr lang="en-US" noProof="0" dirty="0"/>
              <a:t> to 64 nodes (256 cells per node) and minimizes time-to-solution</a:t>
            </a:r>
          </a:p>
          <a:p>
            <a:r>
              <a:rPr lang="en-US" b="1" noProof="0" dirty="0"/>
              <a:t>GPU system is still effective </a:t>
            </a:r>
            <a:r>
              <a:rPr lang="en-US" noProof="0" dirty="0"/>
              <a:t>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73E073-35EE-9644-9CA7-DA9A96EF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FFF56A3-F4F2-3D43-9AE7-8AA232E4C9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706983"/>
            <a:ext cx="2160240" cy="7201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noProof="0" dirty="0"/>
              <a:t>Ben Cumming</a:t>
            </a:r>
          </a:p>
          <a:p>
            <a:pPr>
              <a:spcAft>
                <a:spcPts val="0"/>
              </a:spcAft>
            </a:pPr>
            <a:r>
              <a:rPr lang="en-US" noProof="0" dirty="0"/>
              <a:t>Stuart Yates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" y="1644644"/>
            <a:ext cx="4190999" cy="84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39" y="2713474"/>
            <a:ext cx="2592429" cy="864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EBC8C5-4449-FB40-87DA-66C10CDC24CC}"/>
              </a:ext>
            </a:extLst>
          </p:cNvPr>
          <p:cNvSpPr txBox="1"/>
          <p:nvPr/>
        </p:nvSpPr>
        <p:spPr>
          <a:xfrm>
            <a:off x="2934670" y="587727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5303912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BE8B665-0797-CB45-9149-872B71B207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15" b="21920"/>
          <a:stretch/>
        </p:blipFill>
        <p:spPr>
          <a:xfrm>
            <a:off x="1084905" y="3805134"/>
            <a:ext cx="2769296" cy="864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54FDC3AF-9D8C-C748-8D47-781FA67CA918}"/>
              </a:ext>
            </a:extLst>
          </p:cNvPr>
          <p:cNvSpPr txBox="1">
            <a:spLocks/>
          </p:cNvSpPr>
          <p:nvPr/>
        </p:nvSpPr>
        <p:spPr>
          <a:xfrm>
            <a:off x="8760296" y="1706983"/>
            <a:ext cx="2520058" cy="7201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Nora Abi </a:t>
            </a:r>
            <a:r>
              <a:rPr lang="en-US" dirty="0" err="1"/>
              <a:t>Akar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Vasileios </a:t>
            </a:r>
            <a:r>
              <a:rPr lang="en-US" dirty="0" err="1"/>
              <a:t>Karakasis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551166B9-D655-714F-A4BB-07E1A0D47034}"/>
              </a:ext>
            </a:extLst>
          </p:cNvPr>
          <p:cNvSpPr txBox="1">
            <a:spLocks/>
          </p:cNvSpPr>
          <p:nvPr/>
        </p:nvSpPr>
        <p:spPr>
          <a:xfrm>
            <a:off x="8760296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Anne Küsters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Felix Huber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21302CE6-5B76-CC4D-BBDF-D4EE1E5C2651}"/>
              </a:ext>
            </a:extLst>
          </p:cNvPr>
          <p:cNvSpPr txBox="1">
            <a:spLocks/>
          </p:cNvSpPr>
          <p:nvPr/>
        </p:nvSpPr>
        <p:spPr>
          <a:xfrm>
            <a:off x="5303912" y="4140583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Simon </a:t>
            </a:r>
            <a:r>
              <a:rPr lang="de-DE" sz="2000" dirty="0" err="1"/>
              <a:t>Oerl</a:t>
            </a:r>
            <a:endParaRPr lang="de-DE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9EA5FC92-C5BF-DE47-962E-55E90AA7ACF4}"/>
              </a:ext>
            </a:extLst>
          </p:cNvPr>
          <p:cNvSpPr txBox="1">
            <a:spLocks/>
          </p:cNvSpPr>
          <p:nvPr/>
        </p:nvSpPr>
        <p:spPr>
          <a:xfrm>
            <a:off x="5303912" y="5143787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Susanne Kunkel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60E10F-D1A6-7D49-88F8-120E9676B6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515" b="15406"/>
          <a:stretch/>
        </p:blipFill>
        <p:spPr>
          <a:xfrm>
            <a:off x="955656" y="4896746"/>
            <a:ext cx="3027794" cy="8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noProof="0" dirty="0" err="1" smtClean="0">
                <a:solidFill>
                  <a:schemeClr val="accent1"/>
                </a:solidFill>
              </a:rPr>
              <a:t>ry</a:t>
            </a:r>
            <a:r>
              <a:rPr lang="en-US" noProof="0" dirty="0" smtClean="0">
                <a:solidFill>
                  <a:schemeClr val="accent1"/>
                </a:solidFill>
              </a:rPr>
              <a:t>-run </a:t>
            </a:r>
            <a:r>
              <a:rPr lang="en-US" noProof="0" dirty="0">
                <a:solidFill>
                  <a:schemeClr val="accent1"/>
                </a:solidFill>
              </a:rPr>
              <a:t>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A4A9AF9-F9B7-1942-B111-488A004C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</a:t>
            </a:r>
            <a:r>
              <a:rPr lang="en-US" b="1" noProof="0" dirty="0"/>
              <a:t>weak scales (near) perfectly </a:t>
            </a:r>
            <a:r>
              <a:rPr lang="en-US" noProof="0" dirty="0"/>
              <a:t>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24EA7F7-76BB-B349-97F4-26AA0E32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</a:t>
            </a:r>
            <a:r>
              <a:rPr lang="en-US" b="1" noProof="0" dirty="0"/>
              <a:t>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</a:t>
            </a:r>
            <a:r>
              <a:rPr lang="en-US" b="1" noProof="0" dirty="0"/>
              <a:t>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extreme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DC6FC1B-E5B8-D241-A0C2-30B58D98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360004"/>
            <a:ext cx="11449050" cy="1124780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Arbor has been tested on a variety of </a:t>
            </a:r>
            <a:r>
              <a:rPr lang="en-US" dirty="0" err="1" smtClean="0"/>
              <a:t>vectorized</a:t>
            </a:r>
            <a:r>
              <a:rPr lang="en-US" dirty="0" smtClean="0"/>
              <a:t> CPU architectures, showing significant improvement over compiler auto-vectorization</a:t>
            </a:r>
          </a:p>
          <a:p>
            <a:r>
              <a:rPr lang="en-US" dirty="0" smtClean="0"/>
              <a:t>Synthetic networks have been tested on multicore, GPU and KNL architectures</a:t>
            </a:r>
          </a:p>
          <a:p>
            <a:pPr lvl="1"/>
            <a:r>
              <a:rPr lang="en-US" dirty="0" smtClean="0"/>
              <a:t>Close to linear single node scaling, with comparable performance at &gt;1000 cells</a:t>
            </a:r>
          </a:p>
          <a:p>
            <a:pPr lvl="1"/>
            <a:r>
              <a:rPr lang="en-US" dirty="0" smtClean="0"/>
              <a:t>More memory efficient than standard NEURON, with speedup’s of 5-30x as cell numbers increase</a:t>
            </a:r>
          </a:p>
          <a:p>
            <a:r>
              <a:rPr lang="en-US" dirty="0" smtClean="0"/>
              <a:t>Strong scaling has been shown for up to 10k cells with good energy consumption scaling</a:t>
            </a:r>
          </a:p>
          <a:p>
            <a:r>
              <a:rPr lang="en-US" dirty="0" smtClean="0"/>
              <a:t>Weak scaling is near perfect up to 128 nodes (1 million cells)</a:t>
            </a:r>
          </a:p>
          <a:p>
            <a:pPr lvl="1"/>
            <a:r>
              <a:rPr lang="en-US" dirty="0" smtClean="0"/>
              <a:t>Even at 10k nodes, weak scaling is still at 79%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412776"/>
            <a:ext cx="11449050" cy="4214255"/>
          </a:xfrm>
        </p:spPr>
        <p:txBody>
          <a:bodyPr/>
          <a:lstStyle/>
          <a:p>
            <a:r>
              <a:rPr lang="en-US" dirty="0" smtClean="0"/>
              <a:t>Arbor is an extensible library for </a:t>
            </a:r>
            <a:r>
              <a:rPr lang="en-US" dirty="0" err="1" smtClean="0"/>
              <a:t>multicompartment</a:t>
            </a:r>
            <a:r>
              <a:rPr lang="en-US" dirty="0" smtClean="0"/>
              <a:t> neuron models</a:t>
            </a:r>
          </a:p>
          <a:p>
            <a:r>
              <a:rPr lang="en-US" dirty="0" smtClean="0"/>
              <a:t>It is designed with the goal of optimizing usage of current HPC architectures and is ready to be ported to future architectures</a:t>
            </a:r>
          </a:p>
          <a:p>
            <a:r>
              <a:rPr lang="en-US" dirty="0" smtClean="0"/>
              <a:t>Development is fully open, developed from scratch, developed by software engineers at supercomputing centers</a:t>
            </a:r>
          </a:p>
          <a:p>
            <a:r>
              <a:rPr lang="en-US" dirty="0" smtClean="0"/>
              <a:t>It uses standard cell and network formalisms with a focus on performance</a:t>
            </a:r>
          </a:p>
          <a:p>
            <a:pPr lvl="1"/>
            <a:r>
              <a:rPr lang="en-US" dirty="0" smtClean="0"/>
              <a:t>A subset of NMODL descriptions can be used</a:t>
            </a:r>
          </a:p>
          <a:p>
            <a:pPr lvl="1"/>
            <a:r>
              <a:rPr lang="en-US" dirty="0" smtClean="0"/>
              <a:t>A python interface is under development</a:t>
            </a:r>
          </a:p>
          <a:p>
            <a:r>
              <a:rPr lang="en-US" dirty="0" smtClean="0"/>
              <a:t>We have focused on synthetic verification, testing and performance benchmarks</a:t>
            </a:r>
          </a:p>
          <a:p>
            <a:pPr lvl="1"/>
            <a:r>
              <a:rPr lang="en-US" dirty="0" smtClean="0"/>
              <a:t>Current architectures are standard </a:t>
            </a:r>
            <a:r>
              <a:rPr lang="en-US" dirty="0" err="1" smtClean="0"/>
              <a:t>cpus</a:t>
            </a:r>
            <a:r>
              <a:rPr lang="en-US" dirty="0" smtClean="0"/>
              <a:t>, </a:t>
            </a:r>
            <a:r>
              <a:rPr lang="en-US" dirty="0" err="1" smtClean="0"/>
              <a:t>vectorized</a:t>
            </a:r>
            <a:r>
              <a:rPr lang="en-US" dirty="0"/>
              <a:t> </a:t>
            </a:r>
            <a:r>
              <a:rPr lang="en-US" dirty="0" err="1" smtClean="0"/>
              <a:t>cpus</a:t>
            </a:r>
            <a:r>
              <a:rPr lang="en-US" dirty="0" smtClean="0"/>
              <a:t>, many core and GPUs</a:t>
            </a:r>
          </a:p>
          <a:p>
            <a:pPr lvl="1"/>
            <a:r>
              <a:rPr lang="en-US" dirty="0" smtClean="0"/>
              <a:t>Weak and strong scaling have been shown up to 10 000 nodes</a:t>
            </a:r>
          </a:p>
          <a:p>
            <a:pPr lvl="1"/>
            <a:r>
              <a:rPr lang="en-US" dirty="0" smtClean="0"/>
              <a:t>5-30x faster than standard NEURON for tested morphologies and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8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AB4879-9802-AC46-A759-BB80B09F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57" y="2098675"/>
            <a:ext cx="2958485" cy="29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 smtClean="0"/>
              <a:t>AVX</a:t>
            </a:r>
            <a:r>
              <a:rPr lang="en-US" noProof="0" dirty="0" smtClean="0"/>
              <a:t> </a:t>
            </a:r>
            <a:r>
              <a:rPr lang="en-US" noProof="0" dirty="0"/>
              <a:t>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</a:t>
            </a:r>
            <a:r>
              <a:rPr lang="en-US" noProof="0" dirty="0" smtClean="0"/>
              <a:t>neuronal </a:t>
            </a:r>
            <a:r>
              <a:rPr lang="en-US" noProof="0" dirty="0"/>
              <a:t>network simulation library for contemporary HPC architectures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703D2AF-AB14-594F-B168-2523F1915E66}"/>
              </a:ext>
            </a:extLst>
          </p:cNvPr>
          <p:cNvSpPr/>
          <p:nvPr/>
        </p:nvSpPr>
        <p:spPr>
          <a:xfrm>
            <a:off x="9408368" y="5543550"/>
            <a:ext cx="2525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Purkinje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cell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Santiago Ramón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Cajal</a:t>
            </a:r>
          </a:p>
        </p:txBody>
      </p:sp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</a:t>
            </a:r>
            <a:r>
              <a:rPr lang="en-US" noProof="0" dirty="0" smtClean="0"/>
              <a:t>that are challenging to explore </a:t>
            </a:r>
            <a:r>
              <a:rPr lang="en-US" noProof="0" dirty="0"/>
              <a:t>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 smtClean="0"/>
              <a:t>To solve </a:t>
            </a:r>
            <a:r>
              <a:rPr lang="en-US" noProof="0" dirty="0"/>
              <a:t>multi-compartment simulations with large networks on new HPC architectures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9123965-9744-1343-A00C-2C35E448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15" y="2132955"/>
            <a:ext cx="2958485" cy="2958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ABFE21C-382A-3D4E-9FF1-803E38E43DD4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="" xmlns:a16="http://schemas.microsoft.com/office/drawing/2014/main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514466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EC629D8-A3C8-AE40-B7A2-67F81A5315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780928"/>
            <a:ext cx="1203427" cy="1203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D77CA24-88FD-A24F-B8DF-07901CD90FB9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="" xmlns:a16="http://schemas.microsoft.com/office/drawing/2014/main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20361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3B71C11-E731-7D4C-85E6-2E00356E5FA1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CitiXsys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="" xmlns:a16="http://schemas.microsoft.com/office/drawing/2014/main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022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3907A6-F57C-E349-A693-9F5298D40C0B}"/>
              </a:ext>
            </a:extLst>
          </p:cNvPr>
          <p:cNvSpPr txBox="1"/>
          <p:nvPr/>
        </p:nvSpPr>
        <p:spPr>
          <a:xfrm>
            <a:off x="10210699" y="6010284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Arbor is a new library for simulation of morphologically detailed spiking network</a:t>
            </a:r>
          </a:p>
          <a:p>
            <a:pPr lvl="1"/>
            <a:r>
              <a:rPr lang="en-US" dirty="0" smtClean="0"/>
              <a:t>Specialized for GPUs, </a:t>
            </a:r>
            <a:r>
              <a:rPr lang="en-US" dirty="0" err="1" smtClean="0"/>
              <a:t>vectorized</a:t>
            </a:r>
            <a:r>
              <a:rPr lang="en-US" dirty="0" smtClean="0"/>
              <a:t> multicore, AVX and laptops</a:t>
            </a:r>
          </a:p>
          <a:p>
            <a:pPr lvl="1"/>
            <a:r>
              <a:rPr lang="en-US" dirty="0" smtClean="0"/>
              <a:t>Designed to handle very large, very long and computationally intensive problems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Interoperability with visualizations and simulators at other scales/problems</a:t>
            </a:r>
          </a:p>
          <a:p>
            <a:pPr lvl="1"/>
            <a:r>
              <a:rPr lang="en-US" dirty="0" smtClean="0"/>
              <a:t>Modular internal API for extensibility for custom integration, spike communication and cell types</a:t>
            </a:r>
          </a:p>
          <a:p>
            <a:pPr lvl="1"/>
            <a:r>
              <a:rPr lang="en-US" dirty="0" smtClean="0"/>
              <a:t>And targeted to highly parallel architectures, both existing and emerging</a:t>
            </a:r>
          </a:p>
          <a:p>
            <a:pPr lvl="2"/>
            <a:r>
              <a:rPr lang="en-US" dirty="0" smtClean="0"/>
              <a:t>with an open development model, validation and 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52564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6251</TotalTime>
  <Words>1740</Words>
  <Application>Microsoft Office PowerPoint</Application>
  <PresentationFormat>Widescreen</PresentationFormat>
  <Paragraphs>330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Trebuchet MS</vt:lpstr>
      <vt:lpstr>Jülich</vt:lpstr>
      <vt:lpstr>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Introduction</vt:lpstr>
      <vt:lpstr>Neuron Model</vt:lpstr>
      <vt:lpstr>Cable Equation</vt:lpstr>
      <vt:lpstr>Numerical Model</vt:lpstr>
      <vt:lpstr>Cell simulation</vt:lpstr>
      <vt:lpstr>Design model</vt:lpstr>
      <vt:lpstr>Design model</vt:lpstr>
      <vt:lpstr>Model</vt:lpstr>
      <vt:lpstr>SPIKE EXCHANGE</vt:lpstr>
      <vt:lpstr>Design model</vt:lpstr>
      <vt:lpstr>Design model</vt:lpstr>
      <vt:lpstr>Structure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Performance</vt:lpstr>
      <vt:lpstr>Conclusion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Alex</cp:lastModifiedBy>
  <cp:revision>170</cp:revision>
  <dcterms:created xsi:type="dcterms:W3CDTF">2018-10-29T15:21:42Z</dcterms:created>
  <dcterms:modified xsi:type="dcterms:W3CDTF">2018-12-05T17:34:23Z</dcterms:modified>
</cp:coreProperties>
</file>